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1" r:id="rId6"/>
    <p:sldId id="260"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5/4/2022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10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56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460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5/4/2022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8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75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8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5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37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12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411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42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5/4/2022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74878351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ata.cityofnewyork.us/Environment/Textile-Drop-Off-Locations-in-NYC/qnjm-wvu5" TargetMode="External"/><Relationship Id="rId2" Type="http://schemas.openxmlformats.org/officeDocument/2006/relationships/hyperlink" Target="https://satruck.org/Home/DonationValueGuide" TargetMode="External"/><Relationship Id="rId1" Type="http://schemas.openxmlformats.org/officeDocument/2006/relationships/slideLayout" Target="../slideLayouts/slideLayout7.xml"/><Relationship Id="rId5" Type="http://schemas.openxmlformats.org/officeDocument/2006/relationships/hyperlink" Target="https://www.bankrate.com/taxes/donation-value-guide/" TargetMode="External"/><Relationship Id="rId4" Type="http://schemas.openxmlformats.org/officeDocument/2006/relationships/hyperlink" Target="https://www.bbc.com/future/article/20200310-sustainable-fashion-how-to-buy-clothes-good-for-the-clima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E8BB0D-E0D8-B111-616C-E1776CC69F51}"/>
              </a:ext>
            </a:extLst>
          </p:cNvPr>
          <p:cNvSpPr>
            <a:spLocks noGrp="1"/>
          </p:cNvSpPr>
          <p:nvPr>
            <p:ph type="ctrTitle"/>
          </p:nvPr>
        </p:nvSpPr>
        <p:spPr>
          <a:xfrm>
            <a:off x="643466" y="753626"/>
            <a:ext cx="5081925" cy="3004145"/>
          </a:xfrm>
        </p:spPr>
        <p:txBody>
          <a:bodyPr>
            <a:normAutofit/>
          </a:bodyPr>
          <a:lstStyle/>
          <a:p>
            <a:r>
              <a:rPr lang="en-US" sz="8000" b="1" dirty="0"/>
              <a:t>SLOW CLOTHES </a:t>
            </a:r>
          </a:p>
        </p:txBody>
      </p:sp>
      <p:sp>
        <p:nvSpPr>
          <p:cNvPr id="24" name="Freeform: Shape 23">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descr="A picture containing clipart&#10;&#10;Description automatically generated">
            <a:extLst>
              <a:ext uri="{FF2B5EF4-FFF2-40B4-BE49-F238E27FC236}">
                <a16:creationId xmlns:a16="http://schemas.microsoft.com/office/drawing/2014/main" id="{C37A173C-82EB-8BFF-263C-C4A52E8BF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87" y="2393425"/>
            <a:ext cx="2565029" cy="21375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4" name="Picture 3" descr="Top view of a tile mosaic">
            <a:extLst>
              <a:ext uri="{FF2B5EF4-FFF2-40B4-BE49-F238E27FC236}">
                <a16:creationId xmlns:a16="http://schemas.microsoft.com/office/drawing/2014/main" id="{8190C66F-4C63-5635-1982-66CAD46A9289}"/>
              </a:ext>
            </a:extLst>
          </p:cNvPr>
          <p:cNvPicPr>
            <a:picLocks noChangeAspect="1"/>
          </p:cNvPicPr>
          <p:nvPr/>
        </p:nvPicPr>
        <p:blipFill rotWithShape="1">
          <a:blip r:embed="rId3"/>
          <a:srcRect l="18227" r="18913" b="-2"/>
          <a:stretch/>
        </p:blipFill>
        <p:spPr>
          <a:xfrm>
            <a:off x="9340743" y="300672"/>
            <a:ext cx="2565029" cy="272381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26" name="Oval 25">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B7124528-FED3-C390-F58F-86A13B8F890D}"/>
              </a:ext>
            </a:extLst>
          </p:cNvPr>
          <p:cNvSpPr txBox="1">
            <a:spLocks/>
          </p:cNvSpPr>
          <p:nvPr/>
        </p:nvSpPr>
        <p:spPr>
          <a:xfrm>
            <a:off x="2247384" y="3162647"/>
            <a:ext cx="5081925" cy="11285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The opposite of Fast Fashion</a:t>
            </a:r>
          </a:p>
        </p:txBody>
      </p:sp>
    </p:spTree>
    <p:extLst>
      <p:ext uri="{BB962C8B-B14F-4D97-AF65-F5344CB8AC3E}">
        <p14:creationId xmlns:p14="http://schemas.microsoft.com/office/powerpoint/2010/main" val="207215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427839" y="469783"/>
            <a:ext cx="11392249" cy="707886"/>
          </a:xfrm>
          <a:prstGeom prst="rect">
            <a:avLst/>
          </a:prstGeom>
          <a:noFill/>
        </p:spPr>
        <p:txBody>
          <a:bodyPr wrap="square" rtlCol="0">
            <a:spAutoFit/>
          </a:bodyPr>
          <a:lstStyle/>
          <a:p>
            <a:r>
              <a:rPr lang="en-US" sz="4000" b="1" dirty="0"/>
              <a:t>Fits on Fire…</a:t>
            </a:r>
          </a:p>
        </p:txBody>
      </p:sp>
      <p:pic>
        <p:nvPicPr>
          <p:cNvPr id="5" name="Graphic 4" descr="Fire with solid fill">
            <a:extLst>
              <a:ext uri="{FF2B5EF4-FFF2-40B4-BE49-F238E27FC236}">
                <a16:creationId xmlns:a16="http://schemas.microsoft.com/office/drawing/2014/main" id="{D46DBECC-82D9-C49B-D38C-B55A602B83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3535" y="622882"/>
            <a:ext cx="1819013" cy="1819013"/>
          </a:xfrm>
          <a:prstGeom prst="rect">
            <a:avLst/>
          </a:prstGeom>
        </p:spPr>
      </p:pic>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5355312"/>
          </a:xfrm>
          <a:prstGeom prst="rect">
            <a:avLst/>
          </a:prstGeom>
          <a:noFill/>
        </p:spPr>
        <p:txBody>
          <a:bodyPr wrap="square" rtlCol="0">
            <a:spAutoFit/>
          </a:bodyPr>
          <a:lstStyle/>
          <a:p>
            <a:pPr marL="285750" indent="-285750">
              <a:buFont typeface="Arial" panose="020B0604020202020204" pitchFamily="34" charset="0"/>
              <a:buChar char="•"/>
            </a:pPr>
            <a:r>
              <a:rPr lang="en-US" dirty="0"/>
              <a:t>Fashion Industry accounts for </a:t>
            </a:r>
            <a:r>
              <a:rPr lang="en-US" b="1" dirty="0"/>
              <a:t>8-10% of global carbon emissions </a:t>
            </a:r>
          </a:p>
          <a:p>
            <a:endParaRPr lang="en-US" dirty="0"/>
          </a:p>
          <a:p>
            <a:pPr marL="742950" lvl="1" indent="-285750">
              <a:buFont typeface="Arial" panose="020B0604020202020204" pitchFamily="34" charset="0"/>
              <a:buChar char="•"/>
            </a:pPr>
            <a:r>
              <a:rPr lang="en-US" dirty="0"/>
              <a:t>70 million barrels of oil a year to make polyester fibers </a:t>
            </a:r>
          </a:p>
          <a:p>
            <a:pPr lvl="1"/>
            <a:endParaRPr lang="en-US" dirty="0"/>
          </a:p>
          <a:p>
            <a:pPr marL="742950" lvl="1" indent="-285750">
              <a:buFont typeface="Arial" panose="020B0604020202020204" pitchFamily="34" charset="0"/>
              <a:buChar char="•"/>
            </a:pPr>
            <a:r>
              <a:rPr lang="en-US" dirty="0"/>
              <a:t>A pair of Levi jeans creates emissions equivalent  to driving 69 miles in the average US car</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34% from fabric manufacturing, 8 % from sewing, 16% from transport, and 40% from consumer washing/use and disposal in landfill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20% of wastewater </a:t>
            </a:r>
            <a:r>
              <a:rPr lang="en-US" dirty="0"/>
              <a:t>– manufacturing  single pair of jeans uses up 1 kilogram of cotton, requiring 7,500 to 10,000 liters of water</a:t>
            </a:r>
          </a:p>
          <a:p>
            <a:endParaRPr lang="en-US" dirty="0"/>
          </a:p>
          <a:p>
            <a:pPr marL="742950" lvl="1" indent="-285750">
              <a:buFont typeface="Arial" panose="020B0604020202020204" pitchFamily="34" charset="0"/>
              <a:buChar char="•"/>
            </a:pPr>
            <a:r>
              <a:rPr lang="en-US" dirty="0"/>
              <a:t>10 years' worth of drinking water for 1 person</a:t>
            </a:r>
          </a:p>
          <a:p>
            <a:pPr marL="742950" lvl="1"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8" name="Graphic 7" descr="Stained Clothing with solid fill">
            <a:extLst>
              <a:ext uri="{FF2B5EF4-FFF2-40B4-BE49-F238E27FC236}">
                <a16:creationId xmlns:a16="http://schemas.microsoft.com/office/drawing/2014/main" id="{A7573E70-34D2-6A9A-D563-9439E1AEBE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6284" y="2571667"/>
            <a:ext cx="1433804" cy="1433804"/>
          </a:xfrm>
          <a:prstGeom prst="rect">
            <a:avLst/>
          </a:prstGeom>
        </p:spPr>
      </p:pic>
    </p:spTree>
    <p:extLst>
      <p:ext uri="{BB962C8B-B14F-4D97-AF65-F5344CB8AC3E}">
        <p14:creationId xmlns:p14="http://schemas.microsoft.com/office/powerpoint/2010/main" val="247882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D25-CB97-4D94-24BB-A3DE410B595D}"/>
              </a:ext>
            </a:extLst>
          </p:cNvPr>
          <p:cNvSpPr>
            <a:spLocks noGrp="1"/>
          </p:cNvSpPr>
          <p:nvPr>
            <p:ph type="title"/>
          </p:nvPr>
        </p:nvSpPr>
        <p:spPr>
          <a:xfrm>
            <a:off x="1345033" y="1274816"/>
            <a:ext cx="10515600" cy="1251576"/>
          </a:xfrm>
        </p:spPr>
        <p:txBody>
          <a:bodyPr/>
          <a:lstStyle/>
          <a:p>
            <a:r>
              <a:rPr lang="en-US" dirty="0"/>
              <a:t>…Creating a world on fire</a:t>
            </a:r>
          </a:p>
        </p:txBody>
      </p:sp>
      <p:pic>
        <p:nvPicPr>
          <p:cNvPr id="4" name="Graphic 3" descr="Fire with solid fill">
            <a:extLst>
              <a:ext uri="{FF2B5EF4-FFF2-40B4-BE49-F238E27FC236}">
                <a16:creationId xmlns:a16="http://schemas.microsoft.com/office/drawing/2014/main" id="{BC10C3D0-A3A7-BCC3-83C2-84196C74C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2987" y="3921731"/>
            <a:ext cx="1819013" cy="1819013"/>
          </a:xfrm>
          <a:prstGeom prst="rect">
            <a:avLst/>
          </a:prstGeom>
        </p:spPr>
      </p:pic>
      <p:pic>
        <p:nvPicPr>
          <p:cNvPr id="6" name="Graphic 5" descr="Earth Globe - Asia with solid fill">
            <a:extLst>
              <a:ext uri="{FF2B5EF4-FFF2-40B4-BE49-F238E27FC236}">
                <a16:creationId xmlns:a16="http://schemas.microsoft.com/office/drawing/2014/main" id="{42640D44-6F08-ADF6-36B3-FF2873F70E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25409" y="5722776"/>
            <a:ext cx="1135224" cy="1135224"/>
          </a:xfrm>
          <a:prstGeom prst="rect">
            <a:avLst/>
          </a:prstGeom>
        </p:spPr>
      </p:pic>
      <p:pic>
        <p:nvPicPr>
          <p:cNvPr id="7" name="Picture 6">
            <a:extLst>
              <a:ext uri="{FF2B5EF4-FFF2-40B4-BE49-F238E27FC236}">
                <a16:creationId xmlns:a16="http://schemas.microsoft.com/office/drawing/2014/main" id="{39810298-49B5-2005-10D7-7F38411AA188}"/>
              </a:ext>
            </a:extLst>
          </p:cNvPr>
          <p:cNvPicPr>
            <a:picLocks noChangeAspect="1"/>
          </p:cNvPicPr>
          <p:nvPr/>
        </p:nvPicPr>
        <p:blipFill>
          <a:blip r:embed="rId6"/>
          <a:stretch>
            <a:fillRect/>
          </a:stretch>
        </p:blipFill>
        <p:spPr>
          <a:xfrm>
            <a:off x="525624" y="3116737"/>
            <a:ext cx="5143500" cy="3429000"/>
          </a:xfrm>
          <a:prstGeom prst="rect">
            <a:avLst/>
          </a:prstGeom>
        </p:spPr>
      </p:pic>
      <p:pic>
        <p:nvPicPr>
          <p:cNvPr id="10" name="Picture 9">
            <a:extLst>
              <a:ext uri="{FF2B5EF4-FFF2-40B4-BE49-F238E27FC236}">
                <a16:creationId xmlns:a16="http://schemas.microsoft.com/office/drawing/2014/main" id="{795C5FDB-259C-5ACB-8876-E7973D0FCA54}"/>
              </a:ext>
            </a:extLst>
          </p:cNvPr>
          <p:cNvPicPr>
            <a:picLocks noChangeAspect="1"/>
          </p:cNvPicPr>
          <p:nvPr/>
        </p:nvPicPr>
        <p:blipFill>
          <a:blip r:embed="rId7"/>
          <a:stretch>
            <a:fillRect/>
          </a:stretch>
        </p:blipFill>
        <p:spPr>
          <a:xfrm>
            <a:off x="6096000" y="2752597"/>
            <a:ext cx="4156918" cy="2338267"/>
          </a:xfrm>
          <a:prstGeom prst="rect">
            <a:avLst/>
          </a:prstGeom>
        </p:spPr>
      </p:pic>
    </p:spTree>
    <p:extLst>
      <p:ext uri="{BB962C8B-B14F-4D97-AF65-F5344CB8AC3E}">
        <p14:creationId xmlns:p14="http://schemas.microsoft.com/office/powerpoint/2010/main" val="1064729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427839" y="469783"/>
            <a:ext cx="11392249" cy="707886"/>
          </a:xfrm>
          <a:prstGeom prst="rect">
            <a:avLst/>
          </a:prstGeom>
          <a:noFill/>
        </p:spPr>
        <p:txBody>
          <a:bodyPr wrap="square" rtlCol="0">
            <a:spAutoFit/>
          </a:bodyPr>
          <a:lstStyle/>
          <a:p>
            <a:r>
              <a:rPr lang="en-US" sz="4000" b="1" dirty="0"/>
              <a:t>How this project came about…</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4" name="Graphic 3" descr="Tax outline">
            <a:extLst>
              <a:ext uri="{FF2B5EF4-FFF2-40B4-BE49-F238E27FC236}">
                <a16:creationId xmlns:a16="http://schemas.microsoft.com/office/drawing/2014/main" id="{6541EB3E-9E9E-2AC4-8B19-A04BDFFE9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5484" y="3374565"/>
            <a:ext cx="1452467" cy="1452467"/>
          </a:xfrm>
          <a:prstGeom prst="rect">
            <a:avLst/>
          </a:prstGeom>
        </p:spPr>
      </p:pic>
      <p:pic>
        <p:nvPicPr>
          <p:cNvPr id="9" name="Graphic 8" descr="Truck with solid fill">
            <a:extLst>
              <a:ext uri="{FF2B5EF4-FFF2-40B4-BE49-F238E27FC236}">
                <a16:creationId xmlns:a16="http://schemas.microsoft.com/office/drawing/2014/main" id="{FE48A441-FB96-A3B3-FCF3-42EC18A5F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6016" y="1506791"/>
            <a:ext cx="1603309" cy="1603309"/>
          </a:xfrm>
          <a:prstGeom prst="rect">
            <a:avLst/>
          </a:prstGeom>
        </p:spPr>
      </p:pic>
      <p:pic>
        <p:nvPicPr>
          <p:cNvPr id="11" name="Graphic 10" descr="Box trolley with solid fill">
            <a:extLst>
              <a:ext uri="{FF2B5EF4-FFF2-40B4-BE49-F238E27FC236}">
                <a16:creationId xmlns:a16="http://schemas.microsoft.com/office/drawing/2014/main" id="{6D3E7AC5-75F1-7E41-9886-6B065DDE0E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1615" y="2308446"/>
            <a:ext cx="914400" cy="914400"/>
          </a:xfrm>
          <a:prstGeom prst="rect">
            <a:avLst/>
          </a:prstGeom>
        </p:spPr>
      </p:pic>
      <p:pic>
        <p:nvPicPr>
          <p:cNvPr id="2050" name="Picture 2" descr="Taxes Memes &amp; Accounting Memes: 2022 Best of the Best">
            <a:extLst>
              <a:ext uri="{FF2B5EF4-FFF2-40B4-BE49-F238E27FC236}">
                <a16:creationId xmlns:a16="http://schemas.microsoft.com/office/drawing/2014/main" id="{3099152F-06D5-7715-835A-EEA3B4DAAE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2407" y="4753686"/>
            <a:ext cx="2426522" cy="19619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5+ Awesome Moving Memes - Good, Bad And Ugly But Funny">
            <a:extLst>
              <a:ext uri="{FF2B5EF4-FFF2-40B4-BE49-F238E27FC236}">
                <a16:creationId xmlns:a16="http://schemas.microsoft.com/office/drawing/2014/main" id="{476181AB-8BBA-DD23-2DE1-9A8D04FC6C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305" y="1663716"/>
            <a:ext cx="1603310" cy="1603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F44E6A-EE47-9EAF-EEE9-61F075132BDB}"/>
              </a:ext>
            </a:extLst>
          </p:cNvPr>
          <p:cNvSpPr txBox="1"/>
          <p:nvPr/>
        </p:nvSpPr>
        <p:spPr>
          <a:xfrm>
            <a:off x="5075852" y="1506790"/>
            <a:ext cx="6744235" cy="1569660"/>
          </a:xfrm>
          <a:prstGeom prst="rect">
            <a:avLst/>
          </a:prstGeom>
          <a:noFill/>
        </p:spPr>
        <p:txBody>
          <a:bodyPr wrap="square" rtlCol="0">
            <a:spAutoFit/>
          </a:bodyPr>
          <a:lstStyle/>
          <a:p>
            <a:r>
              <a:rPr lang="en-US" sz="2400" dirty="0"/>
              <a:t>- Moving to Canada, so in the process of packing up, decided to donate clothes that I realized I don’t wear anymore (I’m a part of the problem!) </a:t>
            </a:r>
          </a:p>
        </p:txBody>
      </p:sp>
      <p:sp>
        <p:nvSpPr>
          <p:cNvPr id="15" name="TextBox 14">
            <a:extLst>
              <a:ext uri="{FF2B5EF4-FFF2-40B4-BE49-F238E27FC236}">
                <a16:creationId xmlns:a16="http://schemas.microsoft.com/office/drawing/2014/main" id="{1BCA49A0-F02C-DC0C-76EC-23F75E0ADEC4}"/>
              </a:ext>
            </a:extLst>
          </p:cNvPr>
          <p:cNvSpPr txBox="1"/>
          <p:nvPr/>
        </p:nvSpPr>
        <p:spPr>
          <a:xfrm>
            <a:off x="2878172" y="4812156"/>
            <a:ext cx="6744235" cy="1200329"/>
          </a:xfrm>
          <a:prstGeom prst="rect">
            <a:avLst/>
          </a:prstGeom>
          <a:noFill/>
        </p:spPr>
        <p:txBody>
          <a:bodyPr wrap="square" rtlCol="0">
            <a:spAutoFit/>
          </a:bodyPr>
          <a:lstStyle/>
          <a:p>
            <a:r>
              <a:rPr lang="en-US" sz="2400" dirty="0"/>
              <a:t>-during the same time as Tax Deadline, where I wanted to figure out how to milk the IRS for highest possible return </a:t>
            </a:r>
          </a:p>
        </p:txBody>
      </p:sp>
    </p:spTree>
    <p:extLst>
      <p:ext uri="{BB962C8B-B14F-4D97-AF65-F5344CB8AC3E}">
        <p14:creationId xmlns:p14="http://schemas.microsoft.com/office/powerpoint/2010/main" val="327749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D25-CB97-4D94-24BB-A3DE410B595D}"/>
              </a:ext>
            </a:extLst>
          </p:cNvPr>
          <p:cNvSpPr>
            <a:spLocks noGrp="1"/>
          </p:cNvSpPr>
          <p:nvPr>
            <p:ph type="title"/>
          </p:nvPr>
        </p:nvSpPr>
        <p:spPr>
          <a:xfrm>
            <a:off x="2739968" y="2094807"/>
            <a:ext cx="10515600" cy="1251576"/>
          </a:xfrm>
        </p:spPr>
        <p:txBody>
          <a:bodyPr>
            <a:normAutofit fontScale="90000"/>
          </a:bodyPr>
          <a:lstStyle/>
          <a:p>
            <a:r>
              <a:rPr lang="en-US" dirty="0"/>
              <a:t>…So decided to create</a:t>
            </a:r>
            <a:br>
              <a:rPr lang="en-US" dirty="0"/>
            </a:br>
            <a:br>
              <a:rPr lang="en-US" dirty="0"/>
            </a:br>
            <a:r>
              <a:rPr lang="en-US" sz="7300" b="1" dirty="0"/>
              <a:t>Slow Clothes. </a:t>
            </a:r>
            <a:endParaRPr lang="en-US" b="1" dirty="0"/>
          </a:p>
        </p:txBody>
      </p:sp>
      <p:sp>
        <p:nvSpPr>
          <p:cNvPr id="8" name="Title 1">
            <a:extLst>
              <a:ext uri="{FF2B5EF4-FFF2-40B4-BE49-F238E27FC236}">
                <a16:creationId xmlns:a16="http://schemas.microsoft.com/office/drawing/2014/main" id="{89CFB7BD-3683-DB85-943E-129387ADC637}"/>
              </a:ext>
            </a:extLst>
          </p:cNvPr>
          <p:cNvSpPr txBox="1">
            <a:spLocks/>
          </p:cNvSpPr>
          <p:nvPr/>
        </p:nvSpPr>
        <p:spPr>
          <a:xfrm>
            <a:off x="3379898" y="3087146"/>
            <a:ext cx="5081925" cy="11285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The opposite of Fast Fashion</a:t>
            </a:r>
          </a:p>
        </p:txBody>
      </p:sp>
      <p:pic>
        <p:nvPicPr>
          <p:cNvPr id="9" name="Picture 8" descr="A picture containing clipart&#10;&#10;Description automatically generated">
            <a:extLst>
              <a:ext uri="{FF2B5EF4-FFF2-40B4-BE49-F238E27FC236}">
                <a16:creationId xmlns:a16="http://schemas.microsoft.com/office/drawing/2014/main" id="{A8533288-D639-704C-322F-BA4387CD2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823" y="2720595"/>
            <a:ext cx="2565029" cy="21375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Tree>
    <p:extLst>
      <p:ext uri="{BB962C8B-B14F-4D97-AF65-F5344CB8AC3E}">
        <p14:creationId xmlns:p14="http://schemas.microsoft.com/office/powerpoint/2010/main" val="13887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Use Case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5632311"/>
          </a:xfrm>
          <a:prstGeom prst="rect">
            <a:avLst/>
          </a:prstGeom>
          <a:noFill/>
        </p:spPr>
        <p:txBody>
          <a:bodyPr wrap="square" rtlCol="0">
            <a:spAutoFit/>
          </a:bodyPr>
          <a:lstStyle/>
          <a:p>
            <a:pPr marL="285750" indent="-285750">
              <a:buFont typeface="Arial" panose="020B0604020202020204" pitchFamily="34" charset="0"/>
              <a:buChar char="•"/>
            </a:pPr>
            <a:r>
              <a:rPr lang="en-US" dirty="0"/>
              <a:t>Encourage donating clothes instead of throwing them out to landfill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Finds the closest clothes donation location from a user’s location and where to donate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Records what is being donated, with an estimated dollar amount based on the Salvation Army average donation values. Find’s the total sum and then record that donation log. Eventually have year’s total donation valuation.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Donations valued at $250 or more in a year can be recorded as a tax deduction in that year’s tax return, giving more $ back to the 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Encourage donating clothes over waste to landfill, and hopefully improves donation quality at thrift shops and shelters.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it encourage less shopping? – will it eventually lead to buy it for life mentality and the app’s practically diminish? </a:t>
            </a:r>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3195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184558" y="432194"/>
            <a:ext cx="11392249" cy="707886"/>
          </a:xfrm>
          <a:prstGeom prst="rect">
            <a:avLst/>
          </a:prstGeom>
          <a:noFill/>
        </p:spPr>
        <p:txBody>
          <a:bodyPr wrap="square" rtlCol="0">
            <a:spAutoFit/>
          </a:bodyPr>
          <a:lstStyle/>
          <a:p>
            <a:r>
              <a:rPr lang="en-US" sz="4000" b="1" dirty="0"/>
              <a:t>DEMO</a:t>
            </a:r>
            <a:endParaRPr lang="en-US" sz="2000" b="1" dirty="0"/>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B1A3DE5-8930-6C75-1CFE-C180B597955D}"/>
              </a:ext>
            </a:extLst>
          </p:cNvPr>
          <p:cNvPicPr>
            <a:picLocks noChangeAspect="1"/>
          </p:cNvPicPr>
          <p:nvPr/>
        </p:nvPicPr>
        <p:blipFill>
          <a:blip r:embed="rId2"/>
          <a:stretch>
            <a:fillRect/>
          </a:stretch>
        </p:blipFill>
        <p:spPr>
          <a:xfrm>
            <a:off x="3447132" y="1343803"/>
            <a:ext cx="4192807" cy="4668818"/>
          </a:xfrm>
          <a:prstGeom prst="rect">
            <a:avLst/>
          </a:prstGeom>
        </p:spPr>
      </p:pic>
      <p:sp>
        <p:nvSpPr>
          <p:cNvPr id="7" name="TextBox 6">
            <a:extLst>
              <a:ext uri="{FF2B5EF4-FFF2-40B4-BE49-F238E27FC236}">
                <a16:creationId xmlns:a16="http://schemas.microsoft.com/office/drawing/2014/main" id="{943FF325-1C40-EBF3-965A-CB85F6DD39E8}"/>
              </a:ext>
            </a:extLst>
          </p:cNvPr>
          <p:cNvSpPr txBox="1"/>
          <p:nvPr/>
        </p:nvSpPr>
        <p:spPr>
          <a:xfrm>
            <a:off x="1656006" y="6012621"/>
            <a:ext cx="11392249" cy="707886"/>
          </a:xfrm>
          <a:prstGeom prst="rect">
            <a:avLst/>
          </a:prstGeom>
          <a:noFill/>
        </p:spPr>
        <p:txBody>
          <a:bodyPr wrap="square" rtlCol="0">
            <a:spAutoFit/>
          </a:bodyPr>
          <a:lstStyle/>
          <a:p>
            <a:r>
              <a:rPr lang="en-US" sz="4000" b="1" dirty="0"/>
              <a:t>Salvation Army Valuations example</a:t>
            </a:r>
          </a:p>
        </p:txBody>
      </p:sp>
    </p:spTree>
    <p:extLst>
      <p:ext uri="{BB962C8B-B14F-4D97-AF65-F5344CB8AC3E}">
        <p14:creationId xmlns:p14="http://schemas.microsoft.com/office/powerpoint/2010/main" val="311698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Next Steps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3693319"/>
          </a:xfrm>
          <a:prstGeom prst="rect">
            <a:avLst/>
          </a:prstGeom>
          <a:noFill/>
        </p:spPr>
        <p:txBody>
          <a:bodyPr wrap="square" rtlCol="0">
            <a:spAutoFit/>
          </a:bodyPr>
          <a:lstStyle/>
          <a:p>
            <a:pPr marL="742950" lvl="1" indent="-285750">
              <a:buFont typeface="Arial" panose="020B0604020202020204" pitchFamily="34" charset="0"/>
              <a:buChar char="•"/>
            </a:pPr>
            <a:r>
              <a:rPr lang="en-US" b="1" dirty="0"/>
              <a:t>Add a total Sum Button for the valuations at the end.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b="1" dirty="0"/>
              <a:t>Prettify it up </a:t>
            </a:r>
            <a:r>
              <a:rPr lang="en-US" dirty="0"/>
              <a:t>– make it look professional! Like someone wants to use it. That’s how you add in the annoying ads to starting making $$$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Add directions feature from location to donation site,  and change up the markers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Store each donation in a log to find the yearly amount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Link this app with the donation site, so they can sign off on the donation. This makes it legitimate for the IRS. Provides the donation site a way to accept or reject items in good condition or not. </a:t>
            </a:r>
          </a:p>
        </p:txBody>
      </p:sp>
    </p:spTree>
    <p:extLst>
      <p:ext uri="{BB962C8B-B14F-4D97-AF65-F5344CB8AC3E}">
        <p14:creationId xmlns:p14="http://schemas.microsoft.com/office/powerpoint/2010/main" val="261009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Sources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3970318"/>
          </a:xfrm>
          <a:prstGeom prst="rect">
            <a:avLst/>
          </a:prstGeom>
          <a:noFill/>
        </p:spPr>
        <p:txBody>
          <a:bodyPr wrap="square" rtlCol="0">
            <a:spAutoFit/>
          </a:bodyPr>
          <a:lstStyle/>
          <a:p>
            <a:pPr lvl="1"/>
            <a:r>
              <a:rPr lang="en-US" b="1" dirty="0" err="1"/>
              <a:t>Mjumbe</a:t>
            </a:r>
            <a:r>
              <a:rPr lang="en-US" b="1" dirty="0"/>
              <a:t> Poe </a:t>
            </a:r>
            <a:r>
              <a:rPr lang="en-US" dirty="0"/>
              <a:t>– shout out for helping this JavaScript noob figure it out </a:t>
            </a:r>
          </a:p>
          <a:p>
            <a:pPr lvl="1"/>
            <a:endParaRPr lang="en-US" dirty="0"/>
          </a:p>
          <a:p>
            <a:pPr lvl="1"/>
            <a:r>
              <a:rPr lang="en-US" dirty="0">
                <a:hlinkClick r:id="rId2"/>
              </a:rPr>
              <a:t>https://satruck.org/Home/DonationValueGuide</a:t>
            </a:r>
            <a:endParaRPr lang="en-US" dirty="0"/>
          </a:p>
          <a:p>
            <a:pPr lvl="1"/>
            <a:endParaRPr lang="en-US" dirty="0"/>
          </a:p>
          <a:p>
            <a:pPr lvl="1"/>
            <a:r>
              <a:rPr lang="en-US" dirty="0">
                <a:hlinkClick r:id="rId3"/>
              </a:rPr>
              <a:t>https://data.cityofnewyork.us/Environment/Textile-Drop-Off-Locations-in-NYC/qnjm-wvu5</a:t>
            </a:r>
            <a:endParaRPr lang="en-US" dirty="0"/>
          </a:p>
          <a:p>
            <a:pPr lvl="1"/>
            <a:endParaRPr lang="en-US" dirty="0"/>
          </a:p>
          <a:p>
            <a:pPr lvl="1"/>
            <a:r>
              <a:rPr lang="en-US" dirty="0">
                <a:hlinkClick r:id="rId4"/>
              </a:rPr>
              <a:t>https://www.bbc.com/future/article/20200310-sustainable-fashion-how-to-buy-clothes-good-for-the-climate</a:t>
            </a:r>
            <a:endParaRPr lang="en-US" dirty="0"/>
          </a:p>
          <a:p>
            <a:pPr lvl="1"/>
            <a:endParaRPr lang="en-US" dirty="0"/>
          </a:p>
          <a:p>
            <a:pPr lvl="1"/>
            <a:r>
              <a:rPr lang="en-US" dirty="0"/>
              <a:t>Sustainable Cities Spring Semester Class </a:t>
            </a:r>
          </a:p>
          <a:p>
            <a:pPr lvl="1"/>
            <a:endParaRPr lang="en-US" dirty="0"/>
          </a:p>
          <a:p>
            <a:pPr lvl="1"/>
            <a:r>
              <a:rPr lang="en-US" dirty="0">
                <a:hlinkClick r:id="rId5"/>
              </a:rPr>
              <a:t>https://www.bankrate.com/taxes/donation-value-guide/</a:t>
            </a:r>
            <a:endParaRPr lang="en-US" dirty="0"/>
          </a:p>
          <a:p>
            <a:pPr lvl="1"/>
            <a:endParaRPr lang="en-US" dirty="0"/>
          </a:p>
        </p:txBody>
      </p:sp>
    </p:spTree>
    <p:extLst>
      <p:ext uri="{BB962C8B-B14F-4D97-AF65-F5344CB8AC3E}">
        <p14:creationId xmlns:p14="http://schemas.microsoft.com/office/powerpoint/2010/main" val="1582123827"/>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2F211A"/>
      </a:dk2>
      <a:lt2>
        <a:srgbClr val="F1F0F3"/>
      </a:lt2>
      <a:accent1>
        <a:srgbClr val="8FAC36"/>
      </a:accent1>
      <a:accent2>
        <a:srgbClr val="B69E2E"/>
      </a:accent2>
      <a:accent3>
        <a:srgbClr val="CE7B41"/>
      </a:accent3>
      <a:accent4>
        <a:srgbClr val="BD3030"/>
      </a:accent4>
      <a:accent5>
        <a:srgbClr val="CE417D"/>
      </a:accent5>
      <a:accent6>
        <a:srgbClr val="BD30A6"/>
      </a:accent6>
      <a:hlink>
        <a:srgbClr val="C04463"/>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109</TotalTime>
  <Words>510</Words>
  <Application>Microsoft Office PowerPoint</Application>
  <PresentationFormat>Widescreen</PresentationFormat>
  <Paragraphs>70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Aharoni</vt:lpstr>
      <vt:lpstr>Arial</vt:lpstr>
      <vt:lpstr>Avenir Next LT Pro</vt:lpstr>
      <vt:lpstr>Calibri</vt:lpstr>
      <vt:lpstr>ShapesVTI</vt:lpstr>
      <vt:lpstr>SLOW CLOTHES </vt:lpstr>
      <vt:lpstr>PowerPoint Presentation</vt:lpstr>
      <vt:lpstr>…Creating a world on fire</vt:lpstr>
      <vt:lpstr>PowerPoint Presentation</vt:lpstr>
      <vt:lpstr>…So decided to create  Slow Clothes.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SLOW CLOTHES </dc:title>
  <dc:creator>Gianluca Mangiapane</dc:creator>
  <cp:lastModifiedBy>Gianluca Mangiapane</cp:lastModifiedBy>
  <cp:revision>5</cp:revision>
  <dcterms:created xsi:type="dcterms:W3CDTF">2022-05-04T15:44:33Z</dcterms:created>
  <dcterms:modified xsi:type="dcterms:W3CDTF">2022-05-04T17:35:33Z</dcterms:modified>
</cp:coreProperties>
</file>